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5" r:id="rId2"/>
    <p:sldId id="269" r:id="rId3"/>
    <p:sldId id="257" r:id="rId4"/>
    <p:sldId id="258" r:id="rId5"/>
    <p:sldId id="266" r:id="rId6"/>
    <p:sldId id="271" r:id="rId7"/>
    <p:sldId id="259" r:id="rId8"/>
    <p:sldId id="260" r:id="rId9"/>
    <p:sldId id="270" r:id="rId10"/>
    <p:sldId id="261" r:id="rId11"/>
    <p:sldId id="262" r:id="rId12"/>
  </p:sldIdLst>
  <p:sldSz cx="9144000" cy="6858000" type="screen4x3"/>
  <p:notesSz cx="6858000" cy="9144000"/>
  <p:custDataLst>
    <p:tags r:id="rId13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DF6FF"/>
    <a:srgbClr val="009BDA"/>
    <a:srgbClr val="4D4D4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>
      <p:cViewPr varScale="1">
        <p:scale>
          <a:sx n="90" d="100"/>
          <a:sy n="90" d="100"/>
        </p:scale>
        <p:origin x="1262" y="67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gs" Target="tags/tag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355975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01535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24410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74516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74516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75817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04652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6426700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343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343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89477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76872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76872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55643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328058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8645014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670549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1"/>
            <a:ext cx="3008313" cy="45085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61139646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7244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0354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291138"/>
            <a:ext cx="5486400" cy="7286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6146639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1"/>
            <a:ext cx="8229600" cy="4343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1800" y="6248400"/>
            <a:ext cx="3200400" cy="536568"/>
          </a:xfrm>
          <a:prstGeom prst="rect">
            <a:avLst/>
          </a:prstGeom>
        </p:spPr>
      </p:pic>
      <p:cxnSp>
        <p:nvCxnSpPr>
          <p:cNvPr id="9" name="Straight Connector 8"/>
          <p:cNvCxnSpPr/>
          <p:nvPr userDrawn="1"/>
        </p:nvCxnSpPr>
        <p:spPr>
          <a:xfrm>
            <a:off x="0" y="6172200"/>
            <a:ext cx="9144000" cy="0"/>
          </a:xfrm>
          <a:prstGeom prst="line">
            <a:avLst/>
          </a:prstGeom>
          <a:ln w="25400">
            <a:solidFill>
              <a:srgbClr val="009BD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992783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b="0" i="0" u="none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b="0" i="0" u="none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7" Type="http://schemas.microsoft.com/office/2007/relationships/hdphoto" Target="../media/hdphoto1.wdp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image" Target="../media/image17.gi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hyperlink" Target="http://www.google.ca/url?sa=i&amp;rct=j&amp;q=&amp;esrc=s&amp;source=images&amp;cd=&amp;cad=rja&amp;uact=8&amp;ved=0ahUKEwji_5Lz3rPWAhXB34MKHdUUBisQjRwIBw&amp;url=http://www.24calendars.com/march-2018-calendar.html&amp;psig=AFQjCNFF2i07fkdttybkJh3Sbb4frLtUpg&amp;ust=1505996126659336" TargetMode="Externa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239" r="3152"/>
          <a:stretch/>
        </p:blipFill>
        <p:spPr>
          <a:xfrm>
            <a:off x="-35090" y="-1"/>
            <a:ext cx="9247789" cy="609599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412776"/>
            <a:ext cx="7772400" cy="1470025"/>
          </a:xfrm>
        </p:spPr>
        <p:txBody>
          <a:bodyPr>
            <a:normAutofit/>
          </a:bodyPr>
          <a:lstStyle/>
          <a:p>
            <a:r>
              <a:rPr lang="en-US" sz="5400" b="1" dirty="0" smtClean="0"/>
              <a:t>IPE Day at a Glance </a:t>
            </a:r>
            <a:endParaRPr lang="en-US" sz="5400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Kevin Fung; Elaine Lillie 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IPE Working Group Co-Chairs </a:t>
            </a:r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83948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The Wish List – More …. </a:t>
            </a:r>
            <a:endParaRPr lang="en-US" dirty="0"/>
          </a:p>
        </p:txBody>
      </p:sp>
      <p:pic>
        <p:nvPicPr>
          <p:cNvPr id="2052" name="Picture 4" descr="C:\Users\elillie\AppData\Local\Microsoft\Windows\Temporary Internet Files\Content.IE5\ILFYQ7QF\medicos[1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0108" y="1399443"/>
            <a:ext cx="3445149" cy="22934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7" name="Picture 9" descr="C:\Users\elillie\AppData\Local\Microsoft\Windows\Temporary Internet Files\Content.IE5\272JTDXP\Canadian-Dollars[1]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167" y="1683892"/>
            <a:ext cx="2569036" cy="17113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71" name="Picture 23" descr="SWAHN Logo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432" y="4366564"/>
            <a:ext cx="3238500" cy="1095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294722" y="3508264"/>
            <a:ext cx="13004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Professions </a:t>
            </a:r>
            <a:endParaRPr lang="en-US" dirty="0"/>
          </a:p>
        </p:txBody>
      </p:sp>
      <p:sp>
        <p:nvSpPr>
          <p:cNvPr id="28" name="TextBox 27"/>
          <p:cNvSpPr txBox="1"/>
          <p:nvPr/>
        </p:nvSpPr>
        <p:spPr>
          <a:xfrm>
            <a:off x="6872396" y="3395266"/>
            <a:ext cx="9925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Funding </a:t>
            </a:r>
            <a:endParaRPr lang="en-US" dirty="0"/>
          </a:p>
        </p:txBody>
      </p:sp>
      <p:sp>
        <p:nvSpPr>
          <p:cNvPr id="29" name="TextBox 28"/>
          <p:cNvSpPr txBox="1"/>
          <p:nvPr/>
        </p:nvSpPr>
        <p:spPr>
          <a:xfrm>
            <a:off x="453676" y="5461939"/>
            <a:ext cx="37805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Integration with other SWAHN groups </a:t>
            </a:r>
            <a:endParaRPr lang="en-US" dirty="0"/>
          </a:p>
        </p:txBody>
      </p:sp>
      <p:sp>
        <p:nvSpPr>
          <p:cNvPr id="30" name="TextBox 29"/>
          <p:cNvSpPr txBox="1"/>
          <p:nvPr/>
        </p:nvSpPr>
        <p:spPr>
          <a:xfrm>
            <a:off x="6744028" y="5688147"/>
            <a:ext cx="12493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Facilitators </a:t>
            </a:r>
            <a:endParaRPr lang="en-US" dirty="0"/>
          </a:p>
        </p:txBody>
      </p:sp>
      <p:pic>
        <p:nvPicPr>
          <p:cNvPr id="2077" name="Picture 29" descr="C:\Users\elillie\AppData\Local\Microsoft\Windows\Temporary Internet Files\Content.IE5\0SX9BXGE\wraps[1].jpg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34" t="6108" r="2973" b="5526"/>
          <a:stretch/>
        </p:blipFill>
        <p:spPr bwMode="auto">
          <a:xfrm>
            <a:off x="3627398" y="2876117"/>
            <a:ext cx="2276062" cy="13616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7" name="TextBox 36"/>
          <p:cNvSpPr txBox="1"/>
          <p:nvPr/>
        </p:nvSpPr>
        <p:spPr>
          <a:xfrm>
            <a:off x="4413184" y="4293096"/>
            <a:ext cx="7057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Food 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bright="10000" contrast="4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904" t="20390" r="3911" b="13001"/>
          <a:stretch/>
        </p:blipFill>
        <p:spPr>
          <a:xfrm>
            <a:off x="5846894" y="4237777"/>
            <a:ext cx="3043584" cy="14503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0483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28" grpId="0"/>
      <p:bldP spid="29" grpId="0"/>
      <p:bldP spid="30" grpId="0"/>
      <p:bldP spid="3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Looking Ahead to 2018 </a:t>
            </a:r>
            <a:endParaRPr lang="en-US" dirty="0"/>
          </a:p>
        </p:txBody>
      </p:sp>
      <p:pic>
        <p:nvPicPr>
          <p:cNvPr id="1031" name="Picture 7" descr="Image result for march 2018 calendar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808" y="1453988"/>
            <a:ext cx="4017243" cy="2838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Oval 4"/>
          <p:cNvSpPr/>
          <p:nvPr/>
        </p:nvSpPr>
        <p:spPr>
          <a:xfrm>
            <a:off x="3400771" y="3592436"/>
            <a:ext cx="792087" cy="473780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3400772" y="3733229"/>
            <a:ext cx="792087" cy="3347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50000"/>
              </a:lnSpc>
            </a:pPr>
            <a:r>
              <a:rPr lang="en-US" sz="1050" b="1" dirty="0" smtClean="0">
                <a:solidFill>
                  <a:srgbClr val="C00000"/>
                </a:solidFill>
              </a:rPr>
              <a:t>IPE Day </a:t>
            </a:r>
          </a:p>
          <a:p>
            <a:pPr algn="ctr"/>
            <a:r>
              <a:rPr lang="en-US" sz="1050" b="1" dirty="0" smtClean="0">
                <a:solidFill>
                  <a:srgbClr val="C00000"/>
                </a:solidFill>
              </a:rPr>
              <a:t>3.0</a:t>
            </a:r>
            <a:endParaRPr lang="en-US" sz="1050" b="1" dirty="0">
              <a:solidFill>
                <a:srgbClr val="C0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707904" y="4391473"/>
            <a:ext cx="24787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C00000"/>
                </a:solidFill>
              </a:rPr>
              <a:t>Save Monday, March 26</a:t>
            </a:r>
            <a:endParaRPr lang="en-US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01706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Preamble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 marL="457200" lvl="1" indent="0">
              <a:buNone/>
            </a:pPr>
            <a:endParaRPr lang="en-US" sz="2000" dirty="0" smtClean="0"/>
          </a:p>
          <a:p>
            <a:pPr lvl="1"/>
            <a:endParaRPr lang="en-US" sz="2000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sz="2400" dirty="0"/>
              <a:t>IPE is important to teach</a:t>
            </a:r>
          </a:p>
          <a:p>
            <a:pPr lvl="1"/>
            <a:r>
              <a:rPr lang="en-US" sz="2000" dirty="0"/>
              <a:t>Canadian </a:t>
            </a:r>
            <a:r>
              <a:rPr lang="en-US" sz="2000" dirty="0" err="1"/>
              <a:t>Interprofessional</a:t>
            </a:r>
            <a:r>
              <a:rPr lang="en-US" sz="2000" dirty="0"/>
              <a:t> Health Collaborative (CIHC) competencies</a:t>
            </a:r>
          </a:p>
          <a:p>
            <a:r>
              <a:rPr lang="en-US" sz="2400" dirty="0"/>
              <a:t>IPE is not taught well</a:t>
            </a:r>
          </a:p>
          <a:p>
            <a:pPr lvl="1"/>
            <a:r>
              <a:rPr lang="en-US" sz="2000" dirty="0" smtClean="0"/>
              <a:t>Accreditation</a:t>
            </a:r>
          </a:p>
          <a:p>
            <a:r>
              <a:rPr lang="en-US" sz="2400" dirty="0" smtClean="0"/>
              <a:t>SWAHN opportunity</a:t>
            </a:r>
          </a:p>
          <a:p>
            <a:pPr lvl="1"/>
            <a:r>
              <a:rPr lang="en-US" sz="2000" dirty="0" smtClean="0"/>
              <a:t>Engage stakeholders</a:t>
            </a:r>
          </a:p>
          <a:p>
            <a:pPr lvl="1"/>
            <a:r>
              <a:rPr lang="en-US" sz="2000" dirty="0" smtClean="0"/>
              <a:t>Think outside the box</a:t>
            </a:r>
            <a:endParaRPr lang="en-US" sz="2000" dirty="0"/>
          </a:p>
        </p:txBody>
      </p:sp>
      <p:pic>
        <p:nvPicPr>
          <p:cNvPr id="4" name="Picture 3" descr="http://static1.squarespace.com/static/52e2c6f3e4b04037a9f8e04f/t/530fa289e4b00ba670f3d83c/1393533578207/IPE+visual.pn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1666875"/>
            <a:ext cx="4176464" cy="392236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0988356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Basics 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251520" y="1526829"/>
            <a:ext cx="4040188" cy="639762"/>
          </a:xfrm>
        </p:spPr>
        <p:txBody>
          <a:bodyPr/>
          <a:lstStyle/>
          <a:p>
            <a:r>
              <a:rPr lang="en-US" dirty="0" smtClean="0"/>
              <a:t>In2016 ….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>
          <a:xfrm>
            <a:off x="457200" y="5013176"/>
            <a:ext cx="4040188" cy="930424"/>
          </a:xfrm>
        </p:spPr>
        <p:txBody>
          <a:bodyPr>
            <a:normAutofit fontScale="55000" lnSpcReduction="20000"/>
          </a:bodyPr>
          <a:lstStyle/>
          <a:p>
            <a:r>
              <a:rPr lang="en-US" dirty="0" smtClean="0"/>
              <a:t>400+ students </a:t>
            </a:r>
          </a:p>
          <a:p>
            <a:r>
              <a:rPr lang="en-US" dirty="0" smtClean="0"/>
              <a:t>Full day </a:t>
            </a:r>
          </a:p>
          <a:p>
            <a:r>
              <a:rPr lang="en-US" dirty="0" smtClean="0"/>
              <a:t>25+ facilitators</a:t>
            </a:r>
          </a:p>
          <a:p>
            <a:r>
              <a:rPr lang="en-US" dirty="0" smtClean="0"/>
              <a:t>Parallel event in Windsor </a:t>
            </a:r>
          </a:p>
          <a:p>
            <a:endParaRPr lang="en-US" dirty="0"/>
          </a:p>
          <a:p>
            <a:endParaRPr lang="en-US" dirty="0"/>
          </a:p>
          <a:p>
            <a:endParaRPr lang="en-CA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3"/>
          </p:nvPr>
        </p:nvSpPr>
        <p:spPr>
          <a:xfrm>
            <a:off x="4716016" y="1552793"/>
            <a:ext cx="4041775" cy="639762"/>
          </a:xfrm>
        </p:spPr>
        <p:txBody>
          <a:bodyPr/>
          <a:lstStyle/>
          <a:p>
            <a:r>
              <a:rPr lang="en-US" dirty="0" smtClean="0"/>
              <a:t>In 2017 ….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4"/>
          </p:nvPr>
        </p:nvSpPr>
        <p:spPr>
          <a:xfrm>
            <a:off x="5004048" y="5013176"/>
            <a:ext cx="4041775" cy="930424"/>
          </a:xfrm>
        </p:spPr>
        <p:txBody>
          <a:bodyPr>
            <a:normAutofit fontScale="55000" lnSpcReduction="20000"/>
          </a:bodyPr>
          <a:lstStyle/>
          <a:p>
            <a:r>
              <a:rPr lang="en-US" dirty="0" smtClean="0"/>
              <a:t>400+ students  </a:t>
            </a:r>
          </a:p>
          <a:p>
            <a:r>
              <a:rPr lang="en-US" dirty="0" smtClean="0"/>
              <a:t>½ day </a:t>
            </a:r>
          </a:p>
          <a:p>
            <a:r>
              <a:rPr lang="en-US" dirty="0" smtClean="0"/>
              <a:t>40+ facilitators </a:t>
            </a:r>
          </a:p>
          <a:p>
            <a:r>
              <a:rPr lang="en-US" dirty="0" smtClean="0"/>
              <a:t>Parallel event in Windsor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2204864"/>
            <a:ext cx="4067944" cy="2711963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8024" y="2204864"/>
            <a:ext cx="4085799" cy="27238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16312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Agenda  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58" t="3443" r="5977" b="28153"/>
          <a:stretch/>
        </p:blipFill>
        <p:spPr>
          <a:xfrm>
            <a:off x="4755787" y="1268760"/>
            <a:ext cx="3789713" cy="3818102"/>
          </a:xfrm>
          <a:prstGeom prst="rect">
            <a:avLst/>
          </a:prstGeom>
          <a:ln>
            <a:noFill/>
          </a:ln>
        </p:spPr>
      </p:pic>
      <p:sp>
        <p:nvSpPr>
          <p:cNvPr id="6" name="Rectangle 5"/>
          <p:cNvSpPr/>
          <p:nvPr/>
        </p:nvSpPr>
        <p:spPr>
          <a:xfrm>
            <a:off x="735698" y="1628800"/>
            <a:ext cx="432048" cy="2880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276" t="3117" b="6666"/>
          <a:stretch/>
        </p:blipFill>
        <p:spPr>
          <a:xfrm>
            <a:off x="735697" y="1412776"/>
            <a:ext cx="3193785" cy="46653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03834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1143000"/>
          </a:xfrm>
        </p:spPr>
        <p:txBody>
          <a:bodyPr/>
          <a:lstStyle/>
          <a:p>
            <a:r>
              <a:rPr lang="en-CA" dirty="0" smtClean="0"/>
              <a:t>Sessions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6813" y="1615209"/>
            <a:ext cx="2736712" cy="604663"/>
          </a:xfrm>
        </p:spPr>
        <p:txBody>
          <a:bodyPr>
            <a:normAutofit fontScale="85000" lnSpcReduction="20000"/>
          </a:bodyPr>
          <a:lstStyle/>
          <a:p>
            <a:r>
              <a:rPr lang="en-CA" sz="2400" dirty="0" smtClean="0"/>
              <a:t>Stereotypes Activity	</a:t>
            </a:r>
            <a:endParaRPr lang="en-CA" sz="2400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574615" y="1611558"/>
            <a:ext cx="2893025" cy="604663"/>
          </a:xfrm>
        </p:spPr>
        <p:txBody>
          <a:bodyPr>
            <a:normAutofit fontScale="85000" lnSpcReduction="20000"/>
          </a:bodyPr>
          <a:lstStyle/>
          <a:p>
            <a:r>
              <a:rPr lang="en-CA" sz="2400" smtClean="0"/>
              <a:t>Case Discussion</a:t>
            </a:r>
            <a:endParaRPr lang="en-CA" sz="2400" dirty="0"/>
          </a:p>
        </p:txBody>
      </p:sp>
      <p:sp>
        <p:nvSpPr>
          <p:cNvPr id="5" name="Content Placeholder 3"/>
          <p:cNvSpPr txBox="1">
            <a:spLocks/>
          </p:cNvSpPr>
          <p:nvPr/>
        </p:nvSpPr>
        <p:spPr>
          <a:xfrm>
            <a:off x="6370333" y="1555575"/>
            <a:ext cx="2664296" cy="57606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400" b="0" i="0" u="none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CA" sz="2000" dirty="0" smtClean="0"/>
              <a:t>Patient Story</a:t>
            </a:r>
            <a:endParaRPr lang="en-CA" sz="2000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91" t="14457" b="8587"/>
          <a:stretch/>
        </p:blipFill>
        <p:spPr>
          <a:xfrm>
            <a:off x="5408437" y="4226522"/>
            <a:ext cx="3368647" cy="177060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828"/>
          <a:stretch/>
        </p:blipFill>
        <p:spPr>
          <a:xfrm>
            <a:off x="611560" y="2318647"/>
            <a:ext cx="3604862" cy="171482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626" t="19723" b="8925"/>
          <a:stretch/>
        </p:blipFill>
        <p:spPr>
          <a:xfrm>
            <a:off x="3491880" y="4217057"/>
            <a:ext cx="1763365" cy="1770602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508" t="22997" r="5434" b="-166"/>
          <a:stretch/>
        </p:blipFill>
        <p:spPr>
          <a:xfrm>
            <a:off x="0" y="4217057"/>
            <a:ext cx="3381100" cy="1773576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94" r="3050" b="8786"/>
          <a:stretch/>
        </p:blipFill>
        <p:spPr>
          <a:xfrm>
            <a:off x="4572000" y="2318647"/>
            <a:ext cx="3791281" cy="16971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92627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Program Evaluation </a:t>
            </a:r>
            <a:endParaRPr lang="en-US" dirty="0"/>
          </a:p>
        </p:txBody>
      </p:sp>
      <p:pic>
        <p:nvPicPr>
          <p:cNvPr id="1027" name="Picture 3" descr="C:\Users\elillie\AppData\Local\Microsoft\Windows\Temporary Internet Files\Content.IE5\272JTDXP\three[1].gif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2811" y="2204864"/>
            <a:ext cx="2169364" cy="20750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6516216" y="4430932"/>
            <a:ext cx="2077620" cy="129266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600" dirty="0" smtClean="0"/>
              <a:t>Wins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600" dirty="0" smtClean="0"/>
              <a:t>Suggestions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600" dirty="0" smtClean="0"/>
              <a:t>Surprises </a:t>
            </a:r>
            <a:endParaRPr lang="en-US" sz="2600" dirty="0"/>
          </a:p>
        </p:txBody>
      </p:sp>
      <p:sp>
        <p:nvSpPr>
          <p:cNvPr id="9" name="Content Placeholder 8"/>
          <p:cNvSpPr>
            <a:spLocks noGrp="1"/>
          </p:cNvSpPr>
          <p:nvPr>
            <p:ph sz="half" idx="1"/>
          </p:nvPr>
        </p:nvSpPr>
        <p:spPr>
          <a:xfrm>
            <a:off x="395536" y="1268760"/>
            <a:ext cx="4038600" cy="4517203"/>
          </a:xfrm>
        </p:spPr>
        <p:txBody>
          <a:bodyPr/>
          <a:lstStyle/>
          <a:p>
            <a:r>
              <a:rPr lang="en-US" dirty="0" smtClean="0"/>
              <a:t>ICCAS Survey </a:t>
            </a:r>
            <a:endParaRPr lang="en-US" dirty="0"/>
          </a:p>
        </p:txBody>
      </p:sp>
      <p:pic>
        <p:nvPicPr>
          <p:cNvPr id="2" name="Picture 3" descr="C:\Users\Jennifer\Documents\Survey ICCAS _Page_1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96" t="3614" r="5302" b="7272"/>
          <a:stretch/>
        </p:blipFill>
        <p:spPr bwMode="auto">
          <a:xfrm>
            <a:off x="0" y="1842077"/>
            <a:ext cx="5527448" cy="4191738"/>
          </a:xfrm>
          <a:prstGeom prst="rect">
            <a:avLst/>
          </a:prstGeom>
          <a:noFill/>
          <a:ln>
            <a:solidFill>
              <a:schemeClr val="bg1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Content Placeholder 8"/>
          <p:cNvSpPr txBox="1">
            <a:spLocks/>
          </p:cNvSpPr>
          <p:nvPr/>
        </p:nvSpPr>
        <p:spPr>
          <a:xfrm>
            <a:off x="5407438" y="1316692"/>
            <a:ext cx="4038600" cy="451720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400" b="0" i="0" u="none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Qualitative Questions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661711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 build="p"/>
      <p:bldP spid="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Survey Says 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spcAft>
                <a:spcPts val="1800"/>
              </a:spcAft>
            </a:pPr>
            <a:r>
              <a:rPr lang="en-US" sz="2800" dirty="0" smtClean="0"/>
              <a:t>Improvement in all IPE competencies both years </a:t>
            </a:r>
          </a:p>
          <a:p>
            <a:pPr>
              <a:spcAft>
                <a:spcPts val="1800"/>
              </a:spcAft>
            </a:pPr>
            <a:r>
              <a:rPr lang="en-CA" sz="2800" dirty="0"/>
              <a:t>Across the 5 disciplines, Collaboration was the topic that saw the most recurring improvement overall, followed by Team Functioning. </a:t>
            </a:r>
            <a:endParaRPr lang="en-US" sz="2800" dirty="0"/>
          </a:p>
          <a:p>
            <a:r>
              <a:rPr lang="en-CA" sz="2800" dirty="0" smtClean="0"/>
              <a:t>Facilitators </a:t>
            </a:r>
            <a:r>
              <a:rPr lang="en-CA" sz="2800" dirty="0"/>
              <a:t>gave an average </a:t>
            </a:r>
            <a:r>
              <a:rPr lang="en-CA" sz="2800" dirty="0" smtClean="0"/>
              <a:t>rating of 4.47/5 (2016) and 4.5/5 (2017) to </a:t>
            </a:r>
            <a:r>
              <a:rPr lang="en-CA" sz="2800" dirty="0"/>
              <a:t>whether they felt the event was a “meaningful learning experience for </a:t>
            </a:r>
            <a:r>
              <a:rPr lang="en-CA" sz="2800" dirty="0" smtClean="0"/>
              <a:t>students”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6242996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Comments  </a:t>
            </a:r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323528" y="1353549"/>
            <a:ext cx="842493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CA" i="1" dirty="0">
                <a:solidFill>
                  <a:srgbClr val="0070C0"/>
                </a:solidFill>
              </a:rPr>
              <a:t>All in all, I think this was a great inaugural day and I’m thrilled different programs and universities are working together to stress the importance of teamwork in </a:t>
            </a:r>
            <a:r>
              <a:rPr lang="en-CA" i="1" dirty="0" smtClean="0">
                <a:solidFill>
                  <a:srgbClr val="0070C0"/>
                </a:solidFill>
              </a:rPr>
              <a:t>healthcare.     </a:t>
            </a:r>
            <a:r>
              <a:rPr lang="en-CA" dirty="0" smtClean="0">
                <a:solidFill>
                  <a:srgbClr val="0070C0"/>
                </a:solidFill>
              </a:rPr>
              <a:t>– Optometry student</a:t>
            </a:r>
            <a:endParaRPr lang="en-CA" dirty="0">
              <a:solidFill>
                <a:srgbClr val="0070C0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23528" y="2426855"/>
            <a:ext cx="840221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i="1" dirty="0">
                <a:solidFill>
                  <a:srgbClr val="0070C0"/>
                </a:solidFill>
              </a:rPr>
              <a:t>I learned several things about role/scope of practice through informal conversations and organically during small </a:t>
            </a:r>
            <a:r>
              <a:rPr lang="en-US" i="1" dirty="0" smtClean="0">
                <a:solidFill>
                  <a:srgbClr val="0070C0"/>
                </a:solidFill>
              </a:rPr>
              <a:t>groups.</a:t>
            </a:r>
            <a:r>
              <a:rPr lang="en-US" dirty="0" smtClean="0">
                <a:solidFill>
                  <a:srgbClr val="0070C0"/>
                </a:solidFill>
              </a:rPr>
              <a:t> – Medical student volunteer</a:t>
            </a:r>
            <a:endParaRPr lang="en-CA" dirty="0">
              <a:solidFill>
                <a:srgbClr val="0070C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55576" y="3233759"/>
            <a:ext cx="7272808" cy="27084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CA" sz="2000" b="1" dirty="0" smtClean="0"/>
              <a:t>Things students liked: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CA" sz="2000" dirty="0" smtClean="0"/>
              <a:t>Meeting other students in different professions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CA" sz="2000" dirty="0" smtClean="0"/>
              <a:t>Hearing the diversity of perspectives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CA" sz="2000" dirty="0" smtClean="0"/>
              <a:t>Openness and approachability of healthcare professionals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CA" sz="2000" dirty="0" smtClean="0"/>
              <a:t>The demonstration of the value of interprofessional collaboration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CA" sz="2000" dirty="0" smtClean="0"/>
              <a:t>A learning environment that encouraged participation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CA" sz="2000" dirty="0" smtClean="0"/>
              <a:t>Small group sessions</a:t>
            </a:r>
          </a:p>
        </p:txBody>
      </p:sp>
    </p:spTree>
    <p:extLst>
      <p:ext uri="{BB962C8B-B14F-4D97-AF65-F5344CB8AC3E}">
        <p14:creationId xmlns:p14="http://schemas.microsoft.com/office/powerpoint/2010/main" val="30766530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/>
      <p:bldP spid="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Reflections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IPE Day – successful SWAHN initiative</a:t>
            </a:r>
          </a:p>
          <a:p>
            <a:r>
              <a:rPr lang="en-US" dirty="0" smtClean="0"/>
              <a:t>This is just the beginning…</a:t>
            </a:r>
          </a:p>
          <a:p>
            <a:pPr lvl="1"/>
            <a:r>
              <a:rPr lang="en-US" dirty="0" smtClean="0"/>
              <a:t>Single educational event </a:t>
            </a:r>
            <a:r>
              <a:rPr lang="en-US" dirty="0" smtClean="0">
                <a:sym typeface="Wingdings" panose="05000000000000000000" pitchFamily="2" charset="2"/>
              </a:rPr>
              <a:t> springboard for longitudinal IPE curriculum</a:t>
            </a:r>
          </a:p>
          <a:p>
            <a:r>
              <a:rPr lang="en-US" dirty="0" smtClean="0">
                <a:sym typeface="Wingdings" panose="05000000000000000000" pitchFamily="2" charset="2"/>
              </a:rPr>
              <a:t>Process of organizing the day revealed systems-based challenges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45526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10"/>
  <p:tag name="MMPROD_UIDATA" val="&lt;database version=&quot;8.0&quot;&gt;&lt;object type=&quot;1&quot; unique_id=&quot;10001&quot;&gt;&lt;object type=&quot;2&quot; unique_id=&quot;10405&quot;&gt;&lt;object type=&quot;3&quot; unique_id=&quot;10406&quot;&gt;&lt;property id=&quot;20148&quot; value=&quot;5&quot;/&gt;&lt;property id=&quot;20300&quot; value=&quot;Slide 1&quot;/&gt;&lt;property id=&quot;20307&quot; value=&quot;256&quot;/&gt;&lt;/object&gt;&lt;/object&gt;&lt;object type=&quot;8&quot; unique_id=&quot;10409&quot;&gt;&lt;/object&gt;&lt;/object&gt;&lt;/database&gt;"/>
  <p:tag name="SECTOMILLISECCONVERTED" val="1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SWAHNTemplate2_1</Template>
  <TotalTime>485</TotalTime>
  <Words>305</Words>
  <Application>Microsoft Office PowerPoint</Application>
  <PresentationFormat>On-screen Show (4:3)</PresentationFormat>
  <Paragraphs>67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5" baseType="lpstr">
      <vt:lpstr>Arial</vt:lpstr>
      <vt:lpstr>Calibri</vt:lpstr>
      <vt:lpstr>Wingdings</vt:lpstr>
      <vt:lpstr>Office Theme</vt:lpstr>
      <vt:lpstr>IPE Day at a Glance </vt:lpstr>
      <vt:lpstr>Preamble</vt:lpstr>
      <vt:lpstr>The Basics </vt:lpstr>
      <vt:lpstr>The Agenda  </vt:lpstr>
      <vt:lpstr>Sessions</vt:lpstr>
      <vt:lpstr>Program Evaluation </vt:lpstr>
      <vt:lpstr>Survey Says …</vt:lpstr>
      <vt:lpstr>The Comments  </vt:lpstr>
      <vt:lpstr>Reflections</vt:lpstr>
      <vt:lpstr>The Wish List – More …. </vt:lpstr>
      <vt:lpstr>Looking Ahead to 2018 </vt:lpstr>
    </vt:vector>
  </TitlesOfParts>
  <Company>Schulich School of Medicine &amp; Dentistry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Catherine Joyes</dc:creator>
  <cp:lastModifiedBy>Catherine Joyes</cp:lastModifiedBy>
  <cp:revision>39</cp:revision>
  <dcterms:created xsi:type="dcterms:W3CDTF">2017-09-14T19:14:00Z</dcterms:created>
  <dcterms:modified xsi:type="dcterms:W3CDTF">2017-10-12T12:40:27Z</dcterms:modified>
</cp:coreProperties>
</file>